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sldIdLst>
    <p:sldId id="256" r:id="rId2"/>
    <p:sldId id="260" r:id="rId3"/>
    <p:sldId id="264" r:id="rId4"/>
    <p:sldId id="261" r:id="rId5"/>
    <p:sldId id="265" r:id="rId6"/>
    <p:sldId id="266" r:id="rId7"/>
    <p:sldId id="257" r:id="rId8"/>
    <p:sldId id="259" r:id="rId9"/>
    <p:sldId id="262" r:id="rId10"/>
    <p:sldId id="263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2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58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1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8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5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32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65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96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5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hyperlink" Target="https://www.it.iastate.edu/services/vp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mailto:361ta@temporallogic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CA3C4F-9856-42B1-8610-CE2BF4033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07" r="-2" b="122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077" y="2074339"/>
            <a:ext cx="8565360" cy="1828801"/>
          </a:xfrm>
        </p:spPr>
        <p:txBody>
          <a:bodyPr>
            <a:normAutofit/>
          </a:bodyPr>
          <a:lstStyle/>
          <a:p>
            <a:r>
              <a:rPr lang="en-US" sz="4800" b="1" err="1">
                <a:latin typeface="Arial"/>
                <a:cs typeface="Calibri Light"/>
              </a:rPr>
              <a:t>AerE</a:t>
            </a:r>
            <a:r>
              <a:rPr lang="en-US" sz="4800" b="1">
                <a:latin typeface="Arial"/>
                <a:cs typeface="Calibri Light"/>
              </a:rPr>
              <a:t> 361: Lab 10 The Matrix</a:t>
            </a:r>
            <a:endParaRPr lang="en-US" sz="4800" b="1"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9296" y="5677169"/>
            <a:ext cx="7219954" cy="104986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>
                <a:cs typeface="Calibri"/>
              </a:rPr>
              <a:t>By Zachary </a:t>
            </a:r>
            <a:r>
              <a:rPr lang="en-US" b="1" err="1">
                <a:cs typeface="Calibri"/>
              </a:rPr>
              <a:t>Luppen</a:t>
            </a:r>
            <a:r>
              <a:rPr lang="en-US" b="1">
                <a:cs typeface="Calibri"/>
              </a:rPr>
              <a:t> and Hang Li</a:t>
            </a:r>
          </a:p>
          <a:p>
            <a:pPr>
              <a:lnSpc>
                <a:spcPct val="100000"/>
              </a:lnSpc>
            </a:pPr>
            <a:r>
              <a:rPr lang="en-US" b="1">
                <a:cs typeface="Calibri"/>
              </a:rPr>
              <a:t>March 23, 2020</a:t>
            </a:r>
          </a:p>
          <a:p>
            <a:pPr>
              <a:lnSpc>
                <a:spcPct val="100000"/>
              </a:lnSpc>
            </a:pPr>
            <a:endParaRPr lang="en-US">
              <a:solidFill>
                <a:srgbClr val="49AEA8"/>
              </a:solidFill>
              <a:cs typeface="Calibri"/>
            </a:endParaRPr>
          </a:p>
        </p:txBody>
      </p:sp>
      <p:pic>
        <p:nvPicPr>
          <p:cNvPr id="7" name="Slide1">
            <a:hlinkClick r:id="" action="ppaction://media"/>
            <a:extLst>
              <a:ext uri="{FF2B5EF4-FFF2-40B4-BE49-F238E27FC236}">
                <a16:creationId xmlns:a16="http://schemas.microsoft.com/office/drawing/2014/main" id="{781F133E-BD03-4355-9F4E-3DD91CAC6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8C838-412C-4E1F-94F2-133777E5A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898"/>
            <a:ext cx="68980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500">
              <a:cs typeface="Calibri" panose="020F0502020204030204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101C7E-A2F5-45D8-B8E6-16C99E674877}"/>
              </a:ext>
            </a:extLst>
          </p:cNvPr>
          <p:cNvSpPr txBox="1">
            <a:spLocks/>
          </p:cNvSpPr>
          <p:nvPr/>
        </p:nvSpPr>
        <p:spPr>
          <a:xfrm>
            <a:off x="836660" y="3174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 Light"/>
              </a:rPr>
              <a:t>Exercise 3 - Report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E55146-AD2E-4846-B6CD-34086711E870}"/>
              </a:ext>
            </a:extLst>
          </p:cNvPr>
          <p:cNvSpPr txBox="1">
            <a:spLocks/>
          </p:cNvSpPr>
          <p:nvPr/>
        </p:nvSpPr>
        <p:spPr>
          <a:xfrm>
            <a:off x="990600" y="1793298"/>
            <a:ext cx="8945417" cy="41973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 panose="020F0502020204030204"/>
              </a:rPr>
              <a:t>Discuss the matrix dimensions of UV. Do Cache Misses and Run time Comparison.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Talk about the cache performance and run time.</a:t>
            </a:r>
          </a:p>
          <a:p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Describe the complexity of the code using Big-O notation. Duscuss what the loop depends on, etc.</a:t>
            </a:r>
          </a:p>
          <a:p>
            <a:endParaRPr lang="en-US" sz="2500">
              <a:cs typeface="Calibri" panose="020F0502020204030204"/>
            </a:endParaRPr>
          </a:p>
          <a:p>
            <a:endParaRPr lang="en-US" sz="2500">
              <a:cs typeface="Calibri" panose="020F0502020204030204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2" name="Slide10">
            <a:hlinkClick r:id="" action="ppaction://media"/>
            <a:extLst>
              <a:ext uri="{FF2B5EF4-FFF2-40B4-BE49-F238E27FC236}">
                <a16:creationId xmlns:a16="http://schemas.microsoft.com/office/drawing/2014/main" id="{111F0820-CC3A-4F42-92A5-F5B1FA0A7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9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4371B-DDAB-4799-95F9-E3F2C1BB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Submission and Grading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0E94F-AC1F-4ABB-AE62-9AA21C3E6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We will run make, and then execute the programs as they’re called in the exercises.</a:t>
            </a:r>
            <a:endParaRPr lang="en-US">
              <a:cs typeface="Calibri"/>
            </a:endParaRPr>
          </a:p>
          <a:p>
            <a:pPr lvl="1"/>
            <a:r>
              <a:rPr lang="en-US"/>
              <a:t>You have control over your </a:t>
            </a:r>
            <a:r>
              <a:rPr lang="en-US" err="1"/>
              <a:t>makefile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Programs and reports that fail to compile will receive 0 points!</a:t>
            </a:r>
          </a:p>
          <a:p>
            <a:pPr lvl="1"/>
            <a:r>
              <a:rPr lang="en-US"/>
              <a:t>Remember that your </a:t>
            </a:r>
            <a:r>
              <a:rPr lang="en-US" err="1"/>
              <a:t>main.tex</a:t>
            </a:r>
            <a:r>
              <a:rPr lang="en-US"/>
              <a:t> file goes in a “report” directory</a:t>
            </a:r>
          </a:p>
          <a:p>
            <a:pPr lvl="1"/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After this lab, you will be almost 75% of the way through this class!</a:t>
            </a:r>
          </a:p>
        </p:txBody>
      </p:sp>
      <p:pic>
        <p:nvPicPr>
          <p:cNvPr id="4" name="Slide11">
            <a:hlinkClick r:id="" action="ppaction://media"/>
            <a:extLst>
              <a:ext uri="{FF2B5EF4-FFF2-40B4-BE49-F238E27FC236}">
                <a16:creationId xmlns:a16="http://schemas.microsoft.com/office/drawing/2014/main" id="{FD5ECCAF-B876-4D6E-A867-BFF76A6AD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A9CF-1BD1-4CB0-AD13-90C4E3C6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Important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F0181-D760-4857-9277-36A664C87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Calibri"/>
              </a:rPr>
              <a:t>Since campus is closed, the remaining labs will be completed remotely using the VPN provided by the university. If you don't know how to do this, check out this reference:</a:t>
            </a:r>
            <a:endParaRPr lang="en-US"/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4"/>
              </a:rPr>
              <a:t>https://www.it.iastate.edu/services/vpn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For Windows users, just use the link above.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For Mac users, go to Launchpad -&gt; app store, search Microsoft remote desktop and install it, then just use the above link.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Slide2">
            <a:hlinkClick r:id="" action="ppaction://media"/>
            <a:extLst>
              <a:ext uri="{FF2B5EF4-FFF2-40B4-BE49-F238E27FC236}">
                <a16:creationId xmlns:a16="http://schemas.microsoft.com/office/drawing/2014/main" id="{F344E4A8-DCD9-433A-A409-6615A90FA3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189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46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34BB-D34A-44C3-9819-793C2054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Grading for Labs 8, 9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1929B-F7EE-46B0-ADF8-19BD34720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Grading will be done this week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Please be patient! This time is just as hectic for us!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For lab 8, as we said before, the slip days you used before the extension will not be counted towards your allotted 4. If you happen to use a slip day over the next few days, it will count.</a:t>
            </a:r>
          </a:p>
        </p:txBody>
      </p:sp>
      <p:pic>
        <p:nvPicPr>
          <p:cNvPr id="4" name="Slide3">
            <a:hlinkClick r:id="" action="ppaction://media"/>
            <a:extLst>
              <a:ext uri="{FF2B5EF4-FFF2-40B4-BE49-F238E27FC236}">
                <a16:creationId xmlns:a16="http://schemas.microsoft.com/office/drawing/2014/main" id="{2AD1EE79-481C-4A25-85E7-793342BB8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40029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0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1BF61-A393-4ADB-B744-8163BC168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Where to Ask Questions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FB8DD-8DE6-41C0-9ABD-883C792D8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  <a:hlinkClick r:id="rId4"/>
              </a:rPr>
              <a:t>361ta@temporallogic.org</a:t>
            </a:r>
            <a:r>
              <a:rPr lang="en-US">
                <a:cs typeface="Calibri"/>
              </a:rPr>
              <a:t> is always there for you!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During office hours, for now hosted over WebEx</a:t>
            </a:r>
          </a:p>
          <a:p>
            <a:pPr lvl="1"/>
            <a:r>
              <a:rPr lang="en-US">
                <a:cs typeface="Calibri"/>
              </a:rPr>
              <a:t>We'll keep you updated on if this is maintainable, since a lot of professors may be using WebEx.</a:t>
            </a:r>
          </a:p>
          <a:p>
            <a:pPr lvl="1"/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NEW: The </a:t>
            </a:r>
            <a:r>
              <a:rPr lang="en-US" err="1">
                <a:cs typeface="Calibri"/>
              </a:rPr>
              <a:t>TopHat</a:t>
            </a:r>
            <a:r>
              <a:rPr lang="en-US">
                <a:cs typeface="Calibri"/>
              </a:rPr>
              <a:t> discussion titled "Lab 10 Discussion." We plan to answer questions on here as well as update it regularly with questions received over email.</a:t>
            </a:r>
          </a:p>
        </p:txBody>
      </p:sp>
      <p:pic>
        <p:nvPicPr>
          <p:cNvPr id="4" name="Slide4">
            <a:hlinkClick r:id="" action="ppaction://media"/>
            <a:extLst>
              <a:ext uri="{FF2B5EF4-FFF2-40B4-BE49-F238E27FC236}">
                <a16:creationId xmlns:a16="http://schemas.microsoft.com/office/drawing/2014/main" id="{8ED7D04C-0D2A-49A8-997F-AD0F6F2FD3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5337-E46A-48F9-ADC7-C7A72DCF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Need Responses for Lab 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A9C3E-328B-4677-8798-7B124BA1C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Lab 12 is a group lab (3-4 students), and is meant to be a fun activity where you build something and the program it.</a:t>
            </a:r>
          </a:p>
          <a:p>
            <a:endParaRPr lang="en-US"/>
          </a:p>
          <a:p>
            <a:r>
              <a:rPr lang="en-US"/>
              <a:t>This lab requires special equipment, which we can only distribute if ¼ of the class is able to come pick it up at Howe Hall. We would practice social distancing.</a:t>
            </a:r>
          </a:p>
          <a:p>
            <a:endParaRPr lang="en-US"/>
          </a:p>
          <a:p>
            <a:r>
              <a:rPr lang="en-US"/>
              <a:t>Email us before April 6</a:t>
            </a:r>
            <a:r>
              <a:rPr lang="en-US" baseline="30000"/>
              <a:t>th</a:t>
            </a:r>
            <a:r>
              <a:rPr lang="en-US"/>
              <a:t> if you can come and pick up equipment. If you have already emailed us saying you can, you don’t need to do so again.</a:t>
            </a:r>
          </a:p>
        </p:txBody>
      </p:sp>
      <p:pic>
        <p:nvPicPr>
          <p:cNvPr id="4" name="Slide5">
            <a:hlinkClick r:id="" action="ppaction://media"/>
            <a:extLst>
              <a:ext uri="{FF2B5EF4-FFF2-40B4-BE49-F238E27FC236}">
                <a16:creationId xmlns:a16="http://schemas.microsoft.com/office/drawing/2014/main" id="{02D74564-3ED3-4E85-A23F-29122951A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6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D8EA4-256C-4973-AE36-CDC38769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Onto Lab 10!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BE8D3-52CA-4BB0-96D0-CC7FAC1D7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lide6">
            <a:hlinkClick r:id="" action="ppaction://media"/>
            <a:extLst>
              <a:ext uri="{FF2B5EF4-FFF2-40B4-BE49-F238E27FC236}">
                <a16:creationId xmlns:a16="http://schemas.microsoft.com/office/drawing/2014/main" id="{A6B96B2C-2A71-4E66-B529-843F2B59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1043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3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07FF9-2DAC-4B0B-9C3A-84A908A9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Objectives of Lab 10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72D2E-8933-4511-8958-982A459E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Develop an understanding of the computer memory hierarchy.</a:t>
            </a:r>
          </a:p>
          <a:p>
            <a:r>
              <a:rPr lang="en-US">
                <a:cs typeface="Calibri"/>
              </a:rPr>
              <a:t>Learn how arrays are pre-loaded into the cache and how this affects matrices.</a:t>
            </a:r>
          </a:p>
          <a:p>
            <a:r>
              <a:rPr lang="en-US">
                <a:cs typeface="Calibri"/>
              </a:rPr>
              <a:t>Write software that accesses matrices.</a:t>
            </a:r>
          </a:p>
          <a:p>
            <a:r>
              <a:rPr lang="en-US">
                <a:cs typeface="Calibri"/>
              </a:rPr>
              <a:t>Implement performance analysis to compare the performance of two programs that calculate the same answer but compute it differently.</a:t>
            </a: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 b="1">
                <a:cs typeface="Calibri"/>
              </a:rPr>
              <a:t>This lab is due on Tuesday, March 31st at 11am CST.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4" name="Slide7">
            <a:hlinkClick r:id="" action="ppaction://media"/>
            <a:extLst>
              <a:ext uri="{FF2B5EF4-FFF2-40B4-BE49-F238E27FC236}">
                <a16:creationId xmlns:a16="http://schemas.microsoft.com/office/drawing/2014/main" id="{D4A339E1-1419-402F-82A6-64A841937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8386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3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8C838-412C-4E1F-94F2-133777E5A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898"/>
            <a:ext cx="68980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>
                <a:ea typeface="+mn-lt"/>
                <a:cs typeface="+mn-lt"/>
              </a:rPr>
              <a:t>Step 1. Read data: CSV library from previous lab or use </a:t>
            </a:r>
            <a:r>
              <a:rPr lang="en-US" sz="2500" err="1">
                <a:ea typeface="+mn-lt"/>
                <a:cs typeface="+mn-lt"/>
              </a:rPr>
              <a:t>sscanf</a:t>
            </a:r>
            <a:r>
              <a:rPr lang="en-US" sz="2500">
                <a:ea typeface="+mn-lt"/>
                <a:cs typeface="+mn-lt"/>
              </a:rPr>
              <a:t> to read the file. </a:t>
            </a:r>
            <a:endParaRPr lang="en-US" sz="2500">
              <a:cs typeface="Calibri"/>
            </a:endParaRPr>
          </a:p>
          <a:p>
            <a:pPr marL="0" indent="0">
              <a:buNone/>
            </a:pPr>
            <a:r>
              <a:rPr lang="en-US" sz="2500" err="1">
                <a:ea typeface="+mn-lt"/>
                <a:cs typeface="+mn-lt"/>
              </a:rPr>
              <a:t>scanf</a:t>
            </a:r>
            <a:r>
              <a:rPr lang="en-US" sz="2500">
                <a:ea typeface="+mn-lt"/>
                <a:cs typeface="+mn-lt"/>
              </a:rPr>
              <a:t> Example: </a:t>
            </a:r>
            <a:r>
              <a:rPr lang="en-US" sz="2500" err="1">
                <a:ea typeface="+mn-lt"/>
                <a:cs typeface="+mn-lt"/>
              </a:rPr>
              <a:t>scanf</a:t>
            </a:r>
            <a:r>
              <a:rPr lang="en-US" sz="2500">
                <a:ea typeface="+mn-lt"/>
                <a:cs typeface="+mn-lt"/>
              </a:rPr>
              <a:t>(line, "%</a:t>
            </a:r>
            <a:r>
              <a:rPr lang="en-US" sz="2500" err="1">
                <a:ea typeface="+mn-lt"/>
                <a:cs typeface="+mn-lt"/>
              </a:rPr>
              <a:t>lf</a:t>
            </a:r>
            <a:r>
              <a:rPr lang="en-US" sz="2500">
                <a:ea typeface="+mn-lt"/>
                <a:cs typeface="+mn-lt"/>
              </a:rPr>
              <a:t>\</a:t>
            </a:r>
            <a:r>
              <a:rPr lang="en-US" sz="2500" err="1">
                <a:ea typeface="+mn-lt"/>
                <a:cs typeface="+mn-lt"/>
              </a:rPr>
              <a:t>t%lf</a:t>
            </a:r>
            <a:r>
              <a:rPr lang="en-US" sz="2500">
                <a:ea typeface="+mn-lt"/>
                <a:cs typeface="+mn-lt"/>
              </a:rPr>
              <a:t>\</a:t>
            </a:r>
            <a:r>
              <a:rPr lang="en-US" sz="2500" err="1">
                <a:ea typeface="+mn-lt"/>
                <a:cs typeface="+mn-lt"/>
              </a:rPr>
              <a:t>t%lf</a:t>
            </a:r>
            <a:r>
              <a:rPr lang="en-US" sz="2500">
                <a:ea typeface="+mn-lt"/>
                <a:cs typeface="+mn-lt"/>
              </a:rPr>
              <a:t>\</a:t>
            </a:r>
            <a:r>
              <a:rPr lang="en-US" sz="2500" err="1">
                <a:ea typeface="+mn-lt"/>
                <a:cs typeface="+mn-lt"/>
              </a:rPr>
              <a:t>t%lf</a:t>
            </a:r>
            <a:r>
              <a:rPr lang="en-US" sz="2500">
                <a:ea typeface="+mn-lt"/>
                <a:cs typeface="+mn-lt"/>
              </a:rPr>
              <a:t>[^\n]", &amp;</a:t>
            </a:r>
            <a:r>
              <a:rPr lang="en-US" sz="2500" err="1">
                <a:ea typeface="+mn-lt"/>
                <a:cs typeface="+mn-lt"/>
              </a:rPr>
              <a:t>xPos</a:t>
            </a:r>
            <a:r>
              <a:rPr lang="en-US" sz="2500">
                <a:ea typeface="+mn-lt"/>
                <a:cs typeface="+mn-lt"/>
              </a:rPr>
              <a:t>, &amp;</a:t>
            </a:r>
            <a:r>
              <a:rPr lang="en-US" sz="2500" err="1">
                <a:ea typeface="+mn-lt"/>
                <a:cs typeface="+mn-lt"/>
              </a:rPr>
              <a:t>yPos</a:t>
            </a:r>
            <a:r>
              <a:rPr lang="en-US" sz="2500">
                <a:ea typeface="+mn-lt"/>
                <a:cs typeface="+mn-lt"/>
              </a:rPr>
              <a:t>, &amp;</a:t>
            </a:r>
            <a:r>
              <a:rPr lang="en-US" sz="2500" err="1">
                <a:ea typeface="+mn-lt"/>
                <a:cs typeface="+mn-lt"/>
              </a:rPr>
              <a:t>xVel</a:t>
            </a:r>
            <a:r>
              <a:rPr lang="en-US" sz="2500">
                <a:ea typeface="+mn-lt"/>
                <a:cs typeface="+mn-lt"/>
              </a:rPr>
              <a:t>, &amp;</a:t>
            </a:r>
            <a:r>
              <a:rPr lang="en-US" sz="2500" err="1">
                <a:ea typeface="+mn-lt"/>
                <a:cs typeface="+mn-lt"/>
              </a:rPr>
              <a:t>yVel</a:t>
            </a:r>
            <a:r>
              <a:rPr lang="en-US" sz="2500">
                <a:ea typeface="+mn-lt"/>
                <a:cs typeface="+mn-lt"/>
              </a:rPr>
              <a:t>);</a:t>
            </a:r>
            <a:endParaRPr lang="en-US" sz="2500">
              <a:cs typeface="Calibri" panose="020F0502020204030204"/>
            </a:endParaRPr>
          </a:p>
          <a:p>
            <a:r>
              <a:rPr lang="en-US" sz="2500">
                <a:cs typeface="Calibri" panose="020F0502020204030204"/>
              </a:rPr>
              <a:t>Step 2. Find the minimum, maximum, compute X and Y spacing.</a:t>
            </a:r>
          </a:p>
          <a:p>
            <a:r>
              <a:rPr lang="en-US" sz="2500">
                <a:cs typeface="Calibri" panose="020F0502020204030204"/>
              </a:rPr>
              <a:t>Step 3. Allocate memory for 2D matrices and save the X velocity (U matrix) and Y velocity (V matrix) accordingly.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101C7E-A2F5-45D8-B8E6-16C99E674877}"/>
              </a:ext>
            </a:extLst>
          </p:cNvPr>
          <p:cNvSpPr txBox="1">
            <a:spLocks/>
          </p:cNvSpPr>
          <p:nvPr/>
        </p:nvSpPr>
        <p:spPr>
          <a:xfrm>
            <a:off x="836660" y="3174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 Light"/>
              </a:rPr>
              <a:t>Exercise 1</a:t>
            </a:r>
            <a:endParaRPr lang="en-US"/>
          </a:p>
        </p:txBody>
      </p:sp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06DA5290-A71F-44CF-A9B4-DE63C6455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951185"/>
              </p:ext>
            </p:extLst>
          </p:nvPr>
        </p:nvGraphicFramePr>
        <p:xfrm>
          <a:off x="8146164" y="1699890"/>
          <a:ext cx="3462189" cy="3355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4063">
                  <a:extLst>
                    <a:ext uri="{9D8B030D-6E8A-4147-A177-3AD203B41FA5}">
                      <a16:colId xmlns:a16="http://schemas.microsoft.com/office/drawing/2014/main" val="2271662347"/>
                    </a:ext>
                  </a:extLst>
                </a:gridCol>
                <a:gridCol w="1154063">
                  <a:extLst>
                    <a:ext uri="{9D8B030D-6E8A-4147-A177-3AD203B41FA5}">
                      <a16:colId xmlns:a16="http://schemas.microsoft.com/office/drawing/2014/main" val="1366233962"/>
                    </a:ext>
                  </a:extLst>
                </a:gridCol>
                <a:gridCol w="1154063">
                  <a:extLst>
                    <a:ext uri="{9D8B030D-6E8A-4147-A177-3AD203B41FA5}">
                      <a16:colId xmlns:a16="http://schemas.microsoft.com/office/drawing/2014/main" val="867975445"/>
                    </a:ext>
                  </a:extLst>
                </a:gridCol>
              </a:tblGrid>
              <a:tr h="11186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5016703"/>
                  </a:ext>
                </a:extLst>
              </a:tr>
              <a:tr h="11186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215392"/>
                  </a:ext>
                </a:extLst>
              </a:tr>
              <a:tr h="11186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80404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C53A7A5-EB2D-481F-B4B1-967F2178AEBC}"/>
              </a:ext>
            </a:extLst>
          </p:cNvPr>
          <p:cNvSpPr txBox="1"/>
          <p:nvPr/>
        </p:nvSpPr>
        <p:spPr>
          <a:xfrm>
            <a:off x="8188037" y="1214581"/>
            <a:ext cx="39439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Schematic for Xvel.txt and Yvel.txt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F9D93-B59C-45F6-9FBB-FEFE43F3D7D6}"/>
              </a:ext>
            </a:extLst>
          </p:cNvPr>
          <p:cNvSpPr txBox="1"/>
          <p:nvPr/>
        </p:nvSpPr>
        <p:spPr>
          <a:xfrm>
            <a:off x="9847214" y="5221335"/>
            <a:ext cx="3879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93DC49-973B-429E-AA36-5002EEF28BC2}"/>
              </a:ext>
            </a:extLst>
          </p:cNvPr>
          <p:cNvSpPr txBox="1"/>
          <p:nvPr/>
        </p:nvSpPr>
        <p:spPr>
          <a:xfrm>
            <a:off x="7738244" y="3243213"/>
            <a:ext cx="3879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Y</a:t>
            </a:r>
          </a:p>
        </p:txBody>
      </p:sp>
      <p:pic>
        <p:nvPicPr>
          <p:cNvPr id="2" name="Slide8">
            <a:hlinkClick r:id="" action="ppaction://media"/>
            <a:extLst>
              <a:ext uri="{FF2B5EF4-FFF2-40B4-BE49-F238E27FC236}">
                <a16:creationId xmlns:a16="http://schemas.microsoft.com/office/drawing/2014/main" id="{805A7496-D698-4D94-8215-51EA88D1B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3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8C838-412C-4E1F-94F2-133777E5A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0898"/>
            <a:ext cx="689802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2500">
              <a:cs typeface="Calibri" panose="020F0502020204030204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101C7E-A2F5-45D8-B8E6-16C99E674877}"/>
              </a:ext>
            </a:extLst>
          </p:cNvPr>
          <p:cNvSpPr txBox="1">
            <a:spLocks/>
          </p:cNvSpPr>
          <p:nvPr/>
        </p:nvSpPr>
        <p:spPr>
          <a:xfrm>
            <a:off x="836660" y="3174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 Light"/>
              </a:rPr>
              <a:t>Exercise 2</a:t>
            </a:r>
            <a:endParaRPr lang="en-US"/>
          </a:p>
        </p:txBody>
      </p:sp>
      <p:pic>
        <p:nvPicPr>
          <p:cNvPr id="4" name="Picture 5" descr="A black sign with white text&#10;&#10;Description generated with high confidence">
            <a:extLst>
              <a:ext uri="{FF2B5EF4-FFF2-40B4-BE49-F238E27FC236}">
                <a16:creationId xmlns:a16="http://schemas.microsoft.com/office/drawing/2014/main" id="{87A8B702-289A-4813-9128-340D01A72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823" y="4845528"/>
            <a:ext cx="7422958" cy="15696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E55146-AD2E-4846-B6CD-34086711E870}"/>
              </a:ext>
            </a:extLst>
          </p:cNvPr>
          <p:cNvSpPr txBox="1">
            <a:spLocks/>
          </p:cNvSpPr>
          <p:nvPr/>
        </p:nvSpPr>
        <p:spPr>
          <a:xfrm>
            <a:off x="990600" y="1793298"/>
            <a:ext cx="8560569" cy="29812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>
                <a:cs typeface="Calibri" panose="020F0502020204030204"/>
              </a:rPr>
              <a:t>Step 1. Use Velocity and spacing to calculate vorticity at each point. </a:t>
            </a:r>
          </a:p>
          <a:p>
            <a:pPr marL="0" indent="0">
              <a:buNone/>
            </a:pPr>
            <a:r>
              <a:rPr lang="en-US" sz="2500">
                <a:ea typeface="+mn-lt"/>
                <a:cs typeface="+mn-lt"/>
              </a:rPr>
              <a:t>(5-point stencil for the numerical differentiation of the field to calculate the first derivative)</a:t>
            </a:r>
            <a:endParaRPr lang="en-US" sz="25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500">
                <a:cs typeface="Calibri" panose="020F0502020204030204"/>
              </a:rPr>
              <a:t>The matrix dimensions are a size (n-4) smaller than the U and V matrices due to the values off the edge.</a:t>
            </a:r>
          </a:p>
          <a:p>
            <a:r>
              <a:rPr lang="en-US" sz="2500">
                <a:cs typeface="Calibri" panose="020F0502020204030204"/>
              </a:rPr>
              <a:t>Step 2: Save the matrix into Vort.txt.</a:t>
            </a:r>
          </a:p>
          <a:p>
            <a:endParaRPr lang="en-US" sz="2500">
              <a:cs typeface="Calibri" panose="020F0502020204030204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2" name="Slide9">
            <a:hlinkClick r:id="" action="ppaction://media"/>
            <a:extLst>
              <a:ext uri="{FF2B5EF4-FFF2-40B4-BE49-F238E27FC236}">
                <a16:creationId xmlns:a16="http://schemas.microsoft.com/office/drawing/2014/main" id="{3FB7A78C-C092-4CF4-B288-E3C4318CC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449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443</Words>
  <Application>Microsoft Office PowerPoint</Application>
  <PresentationFormat>Widescreen</PresentationFormat>
  <Paragraphs>66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AerE 361: Lab 10 The Matrix</vt:lpstr>
      <vt:lpstr>Important Information</vt:lpstr>
      <vt:lpstr>Grading for Labs 8, 9</vt:lpstr>
      <vt:lpstr>Where to Ask Questions</vt:lpstr>
      <vt:lpstr>Need Responses for Lab 12</vt:lpstr>
      <vt:lpstr>Onto Lab 10!</vt:lpstr>
      <vt:lpstr>Objectives of Lab 10</vt:lpstr>
      <vt:lpstr>PowerPoint Presentation</vt:lpstr>
      <vt:lpstr>PowerPoint Presentation</vt:lpstr>
      <vt:lpstr>PowerPoint Presentation</vt:lpstr>
      <vt:lpstr>Submission and Grading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ZacharyLuppen</dc:creator>
  <cp:lastModifiedBy>Luppen, Zachary A [AER E]</cp:lastModifiedBy>
  <cp:revision>3</cp:revision>
  <dcterms:created xsi:type="dcterms:W3CDTF">2020-03-22T18:08:22Z</dcterms:created>
  <dcterms:modified xsi:type="dcterms:W3CDTF">2020-03-24T01:14:06Z</dcterms:modified>
</cp:coreProperties>
</file>